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7A2C"/>
    <a:srgbClr val="6E246F"/>
    <a:srgbClr val="4C3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11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F565-57EC-4C93-9F45-F798884A2791}" type="datetimeFigureOut">
              <a:rPr lang="es-MX" smtClean="0"/>
              <a:t>12/05/2017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DFB3-7538-4EBB-97F0-AEF3DDC189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0989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F565-57EC-4C93-9F45-F798884A2791}" type="datetimeFigureOut">
              <a:rPr lang="es-MX" smtClean="0"/>
              <a:t>12/05/2017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DFB3-7538-4EBB-97F0-AEF3DDC189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1526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F565-57EC-4C93-9F45-F798884A2791}" type="datetimeFigureOut">
              <a:rPr lang="es-MX" smtClean="0"/>
              <a:t>12/05/2017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DFB3-7538-4EBB-97F0-AEF3DDC189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4760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F565-57EC-4C93-9F45-F798884A2791}" type="datetimeFigureOut">
              <a:rPr lang="es-MX" smtClean="0"/>
              <a:t>12/05/2017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DFB3-7538-4EBB-97F0-AEF3DDC189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730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F565-57EC-4C93-9F45-F798884A2791}" type="datetimeFigureOut">
              <a:rPr lang="es-MX" smtClean="0"/>
              <a:t>12/05/2017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DFB3-7538-4EBB-97F0-AEF3DDC189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5873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F565-57EC-4C93-9F45-F798884A2791}" type="datetimeFigureOut">
              <a:rPr lang="es-MX" smtClean="0"/>
              <a:t>12/05/2017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DFB3-7538-4EBB-97F0-AEF3DDC189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5210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F565-57EC-4C93-9F45-F798884A2791}" type="datetimeFigureOut">
              <a:rPr lang="es-MX" smtClean="0"/>
              <a:t>12/05/2017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DFB3-7538-4EBB-97F0-AEF3DDC189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8590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F565-57EC-4C93-9F45-F798884A2791}" type="datetimeFigureOut">
              <a:rPr lang="es-MX" smtClean="0"/>
              <a:t>12/05/2017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DFB3-7538-4EBB-97F0-AEF3DDC189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1775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F565-57EC-4C93-9F45-F798884A2791}" type="datetimeFigureOut">
              <a:rPr lang="es-MX" smtClean="0"/>
              <a:t>12/05/2017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DFB3-7538-4EBB-97F0-AEF3DDC189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0730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F565-57EC-4C93-9F45-F798884A2791}" type="datetimeFigureOut">
              <a:rPr lang="es-MX" smtClean="0"/>
              <a:t>12/05/2017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DFB3-7538-4EBB-97F0-AEF3DDC189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3502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F565-57EC-4C93-9F45-F798884A2791}" type="datetimeFigureOut">
              <a:rPr lang="es-MX" smtClean="0"/>
              <a:t>12/05/2017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DFB3-7538-4EBB-97F0-AEF3DDC189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5455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2F565-57EC-4C93-9F45-F798884A2791}" type="datetimeFigureOut">
              <a:rPr lang="es-MX" smtClean="0"/>
              <a:t>12/05/2017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4DFB3-7538-4EBB-97F0-AEF3DDC189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058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redondeado 5"/>
          <p:cNvSpPr>
            <a:spLocks/>
          </p:cNvSpPr>
          <p:nvPr/>
        </p:nvSpPr>
        <p:spPr>
          <a:xfrm>
            <a:off x="281009" y="166511"/>
            <a:ext cx="8589613" cy="340995"/>
          </a:xfrm>
          <a:prstGeom prst="roundRect">
            <a:avLst/>
          </a:prstGeom>
          <a:solidFill>
            <a:sysClr val="window" lastClr="FFFFFF"/>
          </a:solidFill>
          <a:ln w="19050" cap="flat" cmpd="sng" algn="ctr">
            <a:solidFill>
              <a:sysClr val="window" lastClr="FFFFFF">
                <a:lumMod val="50000"/>
              </a:sys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MX" sz="1000" b="1" dirty="0">
                <a:solidFill>
                  <a:srgbClr val="A6A6A6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Primaria Internacional SM </a:t>
            </a:r>
            <a:r>
              <a:rPr lang="es-MX" sz="1000" b="1" dirty="0" smtClean="0">
                <a:solidFill>
                  <a:srgbClr val="A6A6A6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Informática    </a:t>
            </a:r>
            <a:r>
              <a:rPr lang="es-MX" sz="1000" b="1" dirty="0">
                <a:solidFill>
                  <a:srgbClr val="A6A6A6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		                                </a:t>
            </a:r>
            <a:r>
              <a:rPr lang="es-MX" sz="1000" b="1" dirty="0" smtClean="0">
                <a:solidFill>
                  <a:srgbClr val="A6A6A6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            		2</a:t>
            </a:r>
            <a:endParaRPr lang="es-MX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5" name="Group 11"/>
          <p:cNvGrpSpPr/>
          <p:nvPr/>
        </p:nvGrpSpPr>
        <p:grpSpPr>
          <a:xfrm>
            <a:off x="198780" y="1603801"/>
            <a:ext cx="3253114" cy="1728192"/>
            <a:chOff x="353277" y="935182"/>
            <a:chExt cx="4126360" cy="2112818"/>
          </a:xfrm>
        </p:grpSpPr>
        <p:sp>
          <p:nvSpPr>
            <p:cNvPr id="16" name="Oval 12"/>
            <p:cNvSpPr/>
            <p:nvPr/>
          </p:nvSpPr>
          <p:spPr>
            <a:xfrm>
              <a:off x="369455" y="935182"/>
              <a:ext cx="4110182" cy="211281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7" name="TextBox 13"/>
            <p:cNvSpPr txBox="1"/>
            <p:nvPr/>
          </p:nvSpPr>
          <p:spPr>
            <a:xfrm>
              <a:off x="1185121" y="1116777"/>
              <a:ext cx="2664327" cy="4139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Verdana"/>
                  <a:cs typeface="Verdana"/>
                </a:rPr>
                <a:t>Viaja…</a:t>
              </a:r>
              <a:endParaRPr lang="en-US" sz="1600" b="1" dirty="0">
                <a:latin typeface="Verdana"/>
                <a:cs typeface="Verdana"/>
              </a:endParaRPr>
            </a:p>
          </p:txBody>
        </p:sp>
        <p:sp>
          <p:nvSpPr>
            <p:cNvPr id="18" name="TextBox 14"/>
            <p:cNvSpPr txBox="1"/>
            <p:nvPr/>
          </p:nvSpPr>
          <p:spPr>
            <a:xfrm>
              <a:off x="353277" y="1570393"/>
              <a:ext cx="2164008" cy="4139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Verdana"/>
                  <a:cs typeface="Verdana"/>
                </a:rPr>
                <a:t>…en aeroplano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19" name="TextBox 15"/>
            <p:cNvSpPr txBox="1"/>
            <p:nvPr/>
          </p:nvSpPr>
          <p:spPr>
            <a:xfrm>
              <a:off x="936763" y="2405264"/>
              <a:ext cx="1940557" cy="4139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…en autobús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20" name="TextBox 16"/>
            <p:cNvSpPr txBox="1"/>
            <p:nvPr/>
          </p:nvSpPr>
          <p:spPr>
            <a:xfrm>
              <a:off x="2763504" y="1601831"/>
              <a:ext cx="1644202" cy="4139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Verdana"/>
                  <a:cs typeface="Verdana"/>
                </a:rPr>
                <a:t>…en carro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21" name="TextBox 17"/>
            <p:cNvSpPr txBox="1"/>
            <p:nvPr/>
          </p:nvSpPr>
          <p:spPr>
            <a:xfrm>
              <a:off x="2654927" y="2440625"/>
              <a:ext cx="1245376" cy="4139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…a pie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22" name="TextBox 18"/>
            <p:cNvSpPr txBox="1"/>
            <p:nvPr/>
          </p:nvSpPr>
          <p:spPr>
            <a:xfrm>
              <a:off x="960326" y="2017655"/>
              <a:ext cx="2991210" cy="4139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Verdana"/>
                  <a:cs typeface="Verdana"/>
                </a:rPr>
                <a:t>…a caballo</a:t>
              </a:r>
              <a:endParaRPr lang="en-US" sz="1600" dirty="0">
                <a:latin typeface="Verdana"/>
                <a:cs typeface="Verdana"/>
              </a:endParaRPr>
            </a:p>
          </p:txBody>
        </p:sp>
      </p:grpSp>
      <p:grpSp>
        <p:nvGrpSpPr>
          <p:cNvPr id="23" name="Group 19"/>
          <p:cNvGrpSpPr/>
          <p:nvPr/>
        </p:nvGrpSpPr>
        <p:grpSpPr>
          <a:xfrm>
            <a:off x="5494125" y="965329"/>
            <a:ext cx="3513394" cy="2336089"/>
            <a:chOff x="3613728" y="2651509"/>
            <a:chExt cx="4110182" cy="2116765"/>
          </a:xfrm>
        </p:grpSpPr>
        <p:sp>
          <p:nvSpPr>
            <p:cNvPr id="24" name="Oval 20"/>
            <p:cNvSpPr/>
            <p:nvPr/>
          </p:nvSpPr>
          <p:spPr>
            <a:xfrm>
              <a:off x="3613728" y="2655456"/>
              <a:ext cx="4110182" cy="211281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5" name="TextBox 21"/>
            <p:cNvSpPr txBox="1"/>
            <p:nvPr/>
          </p:nvSpPr>
          <p:spPr>
            <a:xfrm>
              <a:off x="3702787" y="2651509"/>
              <a:ext cx="4004836" cy="7254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Verdana"/>
                  <a:cs typeface="Verdana"/>
                </a:rPr>
                <a:t>Disfruta </a:t>
              </a:r>
              <a:br>
                <a:rPr lang="en-US" sz="1600" b="1" dirty="0" smtClean="0">
                  <a:latin typeface="Verdana"/>
                  <a:cs typeface="Verdana"/>
                </a:rPr>
              </a:br>
              <a:r>
                <a:rPr lang="en-US" sz="1600" b="1" dirty="0" smtClean="0">
                  <a:latin typeface="Verdana"/>
                  <a:cs typeface="Verdana"/>
                </a:rPr>
                <a:t>de nuestro clima…</a:t>
              </a:r>
              <a:endParaRPr lang="en-US" sz="1600" b="1" dirty="0">
                <a:latin typeface="Verdana"/>
                <a:cs typeface="Verdana"/>
              </a:endParaRPr>
            </a:p>
          </p:txBody>
        </p:sp>
        <p:sp>
          <p:nvSpPr>
            <p:cNvPr id="26" name="TextBox 22"/>
            <p:cNvSpPr txBox="1"/>
            <p:nvPr/>
          </p:nvSpPr>
          <p:spPr>
            <a:xfrm>
              <a:off x="3702787" y="3535286"/>
              <a:ext cx="1368111" cy="30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…soleado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27" name="TextBox 23"/>
            <p:cNvSpPr txBox="1"/>
            <p:nvPr/>
          </p:nvSpPr>
          <p:spPr>
            <a:xfrm>
              <a:off x="6339512" y="3500389"/>
              <a:ext cx="1304637" cy="30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…nevado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28" name="TextBox 24"/>
            <p:cNvSpPr txBox="1"/>
            <p:nvPr/>
          </p:nvSpPr>
          <p:spPr>
            <a:xfrm>
              <a:off x="4953469" y="3500389"/>
              <a:ext cx="1404054" cy="30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…lluvioso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29" name="TextBox 25"/>
            <p:cNvSpPr txBox="1"/>
            <p:nvPr/>
          </p:nvSpPr>
          <p:spPr>
            <a:xfrm>
              <a:off x="5070898" y="4362440"/>
              <a:ext cx="1417387" cy="30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…caluroso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30" name="TextBox 26"/>
            <p:cNvSpPr txBox="1"/>
            <p:nvPr/>
          </p:nvSpPr>
          <p:spPr>
            <a:xfrm>
              <a:off x="4139394" y="3951385"/>
              <a:ext cx="1799881" cy="30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…polvoriento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31" name="TextBox 27"/>
            <p:cNvSpPr txBox="1"/>
            <p:nvPr/>
          </p:nvSpPr>
          <p:spPr>
            <a:xfrm>
              <a:off x="5842112" y="3925071"/>
              <a:ext cx="1641071" cy="30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 smtClean="0">
                  <a:latin typeface="Verdana"/>
                  <a:cs typeface="Verdana"/>
                </a:rPr>
                <a:t>…templado</a:t>
              </a:r>
              <a:endParaRPr lang="en-US" sz="1600" dirty="0">
                <a:latin typeface="Verdana"/>
                <a:cs typeface="Verdana"/>
              </a:endParaRPr>
            </a:p>
          </p:txBody>
        </p:sp>
      </p:grpSp>
      <p:grpSp>
        <p:nvGrpSpPr>
          <p:cNvPr id="32" name="Group 28"/>
          <p:cNvGrpSpPr/>
          <p:nvPr/>
        </p:nvGrpSpPr>
        <p:grpSpPr>
          <a:xfrm>
            <a:off x="198780" y="4365104"/>
            <a:ext cx="3895164" cy="2319692"/>
            <a:chOff x="521855" y="4318000"/>
            <a:chExt cx="4383795" cy="2112818"/>
          </a:xfrm>
        </p:grpSpPr>
        <p:sp>
          <p:nvSpPr>
            <p:cNvPr id="33" name="Oval 29"/>
            <p:cNvSpPr/>
            <p:nvPr/>
          </p:nvSpPr>
          <p:spPr>
            <a:xfrm>
              <a:off x="521855" y="4318000"/>
              <a:ext cx="4110182" cy="211281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4" name="TextBox 30"/>
            <p:cNvSpPr txBox="1"/>
            <p:nvPr/>
          </p:nvSpPr>
          <p:spPr>
            <a:xfrm>
              <a:off x="1926194" y="4398882"/>
              <a:ext cx="2979456" cy="346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latin typeface="Verdana"/>
                  <a:cs typeface="Verdana"/>
                </a:rPr>
                <a:t>Duermes…</a:t>
              </a:r>
              <a:endParaRPr lang="en-US" sz="1600" b="1" dirty="0">
                <a:latin typeface="Verdana"/>
                <a:cs typeface="Verdana"/>
              </a:endParaRPr>
            </a:p>
          </p:txBody>
        </p:sp>
        <p:sp>
          <p:nvSpPr>
            <p:cNvPr id="35" name="TextBox 31"/>
            <p:cNvSpPr txBox="1"/>
            <p:nvPr/>
          </p:nvSpPr>
          <p:spPr>
            <a:xfrm>
              <a:off x="669553" y="5117741"/>
              <a:ext cx="1919294" cy="3083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…en una cama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36" name="TextBox 32"/>
            <p:cNvSpPr txBox="1"/>
            <p:nvPr/>
          </p:nvSpPr>
          <p:spPr>
            <a:xfrm>
              <a:off x="1664039" y="5953255"/>
              <a:ext cx="2050448" cy="3083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…en una tienda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37" name="TextBox 33"/>
            <p:cNvSpPr txBox="1"/>
            <p:nvPr/>
          </p:nvSpPr>
          <p:spPr>
            <a:xfrm>
              <a:off x="1415538" y="4668238"/>
              <a:ext cx="2598177" cy="3083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…en una hamaca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38" name="TextBox 34"/>
            <p:cNvSpPr txBox="1"/>
            <p:nvPr/>
          </p:nvSpPr>
          <p:spPr>
            <a:xfrm>
              <a:off x="927796" y="5550000"/>
              <a:ext cx="3667141" cy="3083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…en una bolsa para dormir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39" name="TextBox 35"/>
            <p:cNvSpPr txBox="1"/>
            <p:nvPr/>
          </p:nvSpPr>
          <p:spPr>
            <a:xfrm>
              <a:off x="2726616" y="5125143"/>
              <a:ext cx="1924617" cy="3083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…en una silla</a:t>
              </a:r>
              <a:endParaRPr lang="en-US" sz="1600" dirty="0">
                <a:latin typeface="Verdana"/>
                <a:cs typeface="Verdana"/>
              </a:endParaRPr>
            </a:p>
          </p:txBody>
        </p:sp>
      </p:grpSp>
      <p:grpSp>
        <p:nvGrpSpPr>
          <p:cNvPr id="40" name="Group 36"/>
          <p:cNvGrpSpPr/>
          <p:nvPr/>
        </p:nvGrpSpPr>
        <p:grpSpPr>
          <a:xfrm>
            <a:off x="5068072" y="4566120"/>
            <a:ext cx="3763010" cy="2132856"/>
            <a:chOff x="3613728" y="2655455"/>
            <a:chExt cx="4110182" cy="2112818"/>
          </a:xfrm>
        </p:grpSpPr>
        <p:sp>
          <p:nvSpPr>
            <p:cNvPr id="41" name="Oval 37"/>
            <p:cNvSpPr/>
            <p:nvPr/>
          </p:nvSpPr>
          <p:spPr>
            <a:xfrm>
              <a:off x="3613728" y="2655455"/>
              <a:ext cx="4110182" cy="211281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2" name="TextBox 38"/>
            <p:cNvSpPr txBox="1"/>
            <p:nvPr/>
          </p:nvSpPr>
          <p:spPr>
            <a:xfrm>
              <a:off x="4124750" y="2683953"/>
              <a:ext cx="3150939" cy="5792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Verdana"/>
                  <a:cs typeface="Verdana"/>
                </a:rPr>
                <a:t>Nuestras </a:t>
              </a:r>
              <a:br>
                <a:rPr lang="en-US" sz="1600" b="1" dirty="0" smtClean="0">
                  <a:latin typeface="Verdana"/>
                  <a:cs typeface="Verdana"/>
                </a:rPr>
              </a:br>
              <a:r>
                <a:rPr lang="en-US" sz="1600" b="1" dirty="0" smtClean="0">
                  <a:latin typeface="Verdana"/>
                  <a:cs typeface="Verdana"/>
                </a:rPr>
                <a:t>actividades son…</a:t>
              </a:r>
              <a:endParaRPr lang="en-US" sz="1600" b="1" dirty="0">
                <a:latin typeface="Verdana"/>
                <a:cs typeface="Verdana"/>
              </a:endParaRPr>
            </a:p>
          </p:txBody>
        </p:sp>
        <p:sp>
          <p:nvSpPr>
            <p:cNvPr id="43" name="TextBox 39"/>
            <p:cNvSpPr txBox="1"/>
            <p:nvPr/>
          </p:nvSpPr>
          <p:spPr>
            <a:xfrm>
              <a:off x="3799359" y="3388850"/>
              <a:ext cx="1530600" cy="3353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…de miedo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44" name="TextBox 40"/>
            <p:cNvSpPr txBox="1"/>
            <p:nvPr/>
          </p:nvSpPr>
          <p:spPr>
            <a:xfrm>
              <a:off x="4027320" y="3843795"/>
              <a:ext cx="1481109" cy="3353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…divertidas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45" name="TextBox 41"/>
            <p:cNvSpPr txBox="1"/>
            <p:nvPr/>
          </p:nvSpPr>
          <p:spPr>
            <a:xfrm>
              <a:off x="5627139" y="3677566"/>
              <a:ext cx="2064727" cy="3353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…emocionantes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46" name="TextBox 42"/>
            <p:cNvSpPr txBox="1"/>
            <p:nvPr/>
          </p:nvSpPr>
          <p:spPr>
            <a:xfrm>
              <a:off x="4271862" y="4204856"/>
              <a:ext cx="1633436" cy="3353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…excitantes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47" name="TextBox 43"/>
            <p:cNvSpPr txBox="1"/>
            <p:nvPr/>
          </p:nvSpPr>
          <p:spPr>
            <a:xfrm>
              <a:off x="5713069" y="3368034"/>
              <a:ext cx="1460844" cy="3353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…relajadas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48" name="TextBox 44"/>
            <p:cNvSpPr txBox="1"/>
            <p:nvPr/>
          </p:nvSpPr>
          <p:spPr>
            <a:xfrm>
              <a:off x="5713069" y="4046149"/>
              <a:ext cx="1640213" cy="3353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 smtClean="0">
                  <a:latin typeface="Verdana"/>
                  <a:cs typeface="Verdana"/>
                </a:rPr>
                <a:t>…tranquilas</a:t>
              </a:r>
              <a:endParaRPr lang="en-US" sz="1600" dirty="0">
                <a:latin typeface="Verdana"/>
                <a:cs typeface="Verdana"/>
              </a:endParaRPr>
            </a:p>
          </p:txBody>
        </p:sp>
      </p:grpSp>
      <p:grpSp>
        <p:nvGrpSpPr>
          <p:cNvPr id="49" name="Group 45"/>
          <p:cNvGrpSpPr/>
          <p:nvPr/>
        </p:nvGrpSpPr>
        <p:grpSpPr>
          <a:xfrm>
            <a:off x="2703106" y="2762260"/>
            <a:ext cx="3715243" cy="2071432"/>
            <a:chOff x="3613728" y="2655455"/>
            <a:chExt cx="4110182" cy="2112818"/>
          </a:xfrm>
        </p:grpSpPr>
        <p:sp>
          <p:nvSpPr>
            <p:cNvPr id="50" name="Oval 46"/>
            <p:cNvSpPr/>
            <p:nvPr/>
          </p:nvSpPr>
          <p:spPr>
            <a:xfrm>
              <a:off x="3613728" y="2655455"/>
              <a:ext cx="4110182" cy="211281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51" name="TextBox 47"/>
            <p:cNvSpPr txBox="1"/>
            <p:nvPr/>
          </p:nvSpPr>
          <p:spPr>
            <a:xfrm>
              <a:off x="4385675" y="2837466"/>
              <a:ext cx="2879552" cy="345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latin typeface="Verdana"/>
                  <a:cs typeface="Verdana"/>
                </a:rPr>
                <a:t>La comida aquí es…</a:t>
              </a:r>
              <a:endParaRPr lang="en-US" sz="1600" b="1" dirty="0">
                <a:latin typeface="Verdana"/>
                <a:cs typeface="Verdana"/>
              </a:endParaRPr>
            </a:p>
          </p:txBody>
        </p:sp>
        <p:sp>
          <p:nvSpPr>
            <p:cNvPr id="52" name="TextBox 48"/>
            <p:cNvSpPr txBox="1"/>
            <p:nvPr/>
          </p:nvSpPr>
          <p:spPr>
            <a:xfrm>
              <a:off x="3741227" y="3377941"/>
              <a:ext cx="1304637" cy="345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…picante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53" name="TextBox 49"/>
            <p:cNvSpPr txBox="1"/>
            <p:nvPr/>
          </p:nvSpPr>
          <p:spPr>
            <a:xfrm>
              <a:off x="4164630" y="3982841"/>
              <a:ext cx="1465546" cy="345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…saludable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54" name="TextBox 50"/>
            <p:cNvSpPr txBox="1"/>
            <p:nvPr/>
          </p:nvSpPr>
          <p:spPr>
            <a:xfrm>
              <a:off x="5045864" y="3406222"/>
              <a:ext cx="1196219" cy="345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…fresca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55" name="TextBox 51"/>
            <p:cNvSpPr txBox="1"/>
            <p:nvPr/>
          </p:nvSpPr>
          <p:spPr>
            <a:xfrm>
              <a:off x="5759780" y="4040729"/>
              <a:ext cx="1647445" cy="345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…campirana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56" name="TextBox 52"/>
            <p:cNvSpPr txBox="1"/>
            <p:nvPr/>
          </p:nvSpPr>
          <p:spPr>
            <a:xfrm>
              <a:off x="6242083" y="3322977"/>
              <a:ext cx="1304146" cy="345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Verdana"/>
                  <a:cs typeface="Verdana"/>
                </a:rPr>
                <a:t>…sabrosa</a:t>
              </a:r>
              <a:endParaRPr lang="en-US" sz="1600" dirty="0">
                <a:latin typeface="Verdana"/>
                <a:cs typeface="Verdana"/>
              </a:endParaRPr>
            </a:p>
          </p:txBody>
        </p:sp>
        <p:sp>
          <p:nvSpPr>
            <p:cNvPr id="57" name="TextBox 53"/>
            <p:cNvSpPr txBox="1"/>
            <p:nvPr/>
          </p:nvSpPr>
          <p:spPr>
            <a:xfrm>
              <a:off x="6213763" y="3752272"/>
              <a:ext cx="1304637" cy="345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600" dirty="0"/>
            </a:p>
          </p:txBody>
        </p:sp>
      </p:grpSp>
      <p:sp>
        <p:nvSpPr>
          <p:cNvPr id="2" name="Rectángulo 1"/>
          <p:cNvSpPr/>
          <p:nvPr/>
        </p:nvSpPr>
        <p:spPr>
          <a:xfrm>
            <a:off x="0" y="550188"/>
            <a:ext cx="8870621" cy="1251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7490">
              <a:lnSpc>
                <a:spcPct val="150000"/>
              </a:lnSpc>
              <a:spcAft>
                <a:spcPts val="0"/>
              </a:spcAft>
            </a:pPr>
            <a:r>
              <a:rPr lang="es-MX" sz="1600" dirty="0"/>
              <a:t>LECCIÓN </a:t>
            </a:r>
            <a:r>
              <a:rPr lang="es-MX" sz="1600" dirty="0" smtClean="0">
                <a:solidFill>
                  <a:srgbClr val="231F2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1.3 </a:t>
            </a:r>
            <a:r>
              <a:rPr lang="es-MX" sz="1600" dirty="0">
                <a:solidFill>
                  <a:srgbClr val="636466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Hoja de </a:t>
            </a:r>
            <a:r>
              <a:rPr lang="es-MX" sz="1600" dirty="0" smtClean="0">
                <a:solidFill>
                  <a:srgbClr val="636466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trabajo</a:t>
            </a:r>
            <a:r>
              <a:rPr lang="es-MX" dirty="0" smtClean="0">
                <a:solidFill>
                  <a:srgbClr val="636466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/>
            </a:r>
            <a:br>
              <a:rPr lang="es-MX" dirty="0" smtClean="0">
                <a:solidFill>
                  <a:srgbClr val="636466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</a:br>
            <a:r>
              <a:rPr lang="en-US" sz="2000" b="1" dirty="0" smtClean="0">
                <a:latin typeface="Verdana"/>
                <a:cs typeface="Verdana"/>
              </a:rPr>
              <a:t>Vocabulario para </a:t>
            </a:r>
            <a:r>
              <a:rPr lang="en-US" sz="2000" b="1" dirty="0" smtClean="0">
                <a:latin typeface="Verdana"/>
                <a:cs typeface="Verdana"/>
              </a:rPr>
              <a:t>un </a:t>
            </a:r>
            <a:r>
              <a:rPr lang="en-US" sz="2000" b="1" dirty="0" smtClean="0">
                <a:latin typeface="Verdana"/>
                <a:cs typeface="Verdana"/>
              </a:rPr>
              <a:t>viaje</a:t>
            </a:r>
            <a:endParaRPr lang="en-US" altLang="en-US" sz="2000" b="1" dirty="0">
              <a:cs typeface="Calibri"/>
            </a:endParaRPr>
          </a:p>
          <a:p>
            <a:pPr marL="237490">
              <a:lnSpc>
                <a:spcPts val="2165"/>
              </a:lnSpc>
              <a:spcAft>
                <a:spcPts val="0"/>
              </a:spcAft>
            </a:pPr>
            <a:endParaRPr lang="es-MX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39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redondeado 5"/>
          <p:cNvSpPr>
            <a:spLocks/>
          </p:cNvSpPr>
          <p:nvPr/>
        </p:nvSpPr>
        <p:spPr>
          <a:xfrm>
            <a:off x="281009" y="166511"/>
            <a:ext cx="8589613" cy="340995"/>
          </a:xfrm>
          <a:prstGeom prst="roundRect">
            <a:avLst/>
          </a:prstGeom>
          <a:solidFill>
            <a:sysClr val="window" lastClr="FFFFFF"/>
          </a:solidFill>
          <a:ln w="19050" cap="flat" cmpd="sng" algn="ctr">
            <a:solidFill>
              <a:sysClr val="window" lastClr="FFFFFF">
                <a:lumMod val="50000"/>
              </a:sys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MX" sz="1000" b="1" dirty="0">
                <a:solidFill>
                  <a:srgbClr val="A6A6A6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Primaria Internacional SM </a:t>
            </a:r>
            <a:r>
              <a:rPr lang="es-MX" sz="1000" b="1" dirty="0" smtClean="0">
                <a:solidFill>
                  <a:srgbClr val="A6A6A6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Informática    </a:t>
            </a:r>
            <a:r>
              <a:rPr lang="es-MX" sz="1000" b="1" dirty="0">
                <a:solidFill>
                  <a:srgbClr val="A6A6A6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		                                </a:t>
            </a:r>
            <a:r>
              <a:rPr lang="es-MX" sz="1000" b="1" dirty="0" smtClean="0">
                <a:solidFill>
                  <a:srgbClr val="A6A6A6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            		2</a:t>
            </a:r>
            <a:endParaRPr lang="es-MX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Oval 12"/>
          <p:cNvSpPr/>
          <p:nvPr/>
        </p:nvSpPr>
        <p:spPr>
          <a:xfrm>
            <a:off x="211534" y="1603801"/>
            <a:ext cx="3240360" cy="17281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4" name="Oval 20"/>
          <p:cNvSpPr/>
          <p:nvPr/>
        </p:nvSpPr>
        <p:spPr>
          <a:xfrm>
            <a:off x="5494125" y="969685"/>
            <a:ext cx="3513394" cy="233173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3" name="Oval 29"/>
          <p:cNvSpPr/>
          <p:nvPr/>
        </p:nvSpPr>
        <p:spPr>
          <a:xfrm>
            <a:off x="198780" y="4365104"/>
            <a:ext cx="3652050" cy="23196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1" name="Oval 37"/>
          <p:cNvSpPr/>
          <p:nvPr/>
        </p:nvSpPr>
        <p:spPr>
          <a:xfrm>
            <a:off x="5068072" y="4566120"/>
            <a:ext cx="3763010" cy="21328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49" name="Group 45"/>
          <p:cNvGrpSpPr/>
          <p:nvPr/>
        </p:nvGrpSpPr>
        <p:grpSpPr>
          <a:xfrm>
            <a:off x="2703106" y="2762260"/>
            <a:ext cx="3715243" cy="2071432"/>
            <a:chOff x="3613728" y="2655455"/>
            <a:chExt cx="4110182" cy="2112818"/>
          </a:xfrm>
        </p:grpSpPr>
        <p:sp>
          <p:nvSpPr>
            <p:cNvPr id="50" name="Oval 46"/>
            <p:cNvSpPr/>
            <p:nvPr/>
          </p:nvSpPr>
          <p:spPr>
            <a:xfrm>
              <a:off x="3613728" y="2655455"/>
              <a:ext cx="4110182" cy="211281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57" name="TextBox 53"/>
            <p:cNvSpPr txBox="1"/>
            <p:nvPr/>
          </p:nvSpPr>
          <p:spPr>
            <a:xfrm>
              <a:off x="6213763" y="3752272"/>
              <a:ext cx="1304637" cy="345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600" dirty="0"/>
            </a:p>
          </p:txBody>
        </p:sp>
      </p:grpSp>
      <p:sp>
        <p:nvSpPr>
          <p:cNvPr id="2" name="Rectángulo 1"/>
          <p:cNvSpPr/>
          <p:nvPr/>
        </p:nvSpPr>
        <p:spPr>
          <a:xfrm>
            <a:off x="0" y="550188"/>
            <a:ext cx="8870621" cy="1667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7490">
              <a:lnSpc>
                <a:spcPct val="150000"/>
              </a:lnSpc>
            </a:pPr>
            <a:r>
              <a:rPr lang="es-MX" sz="1600" dirty="0" smtClean="0">
                <a:solidFill>
                  <a:srgbClr val="231F2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LECCIÓN 1.3 </a:t>
            </a:r>
            <a:r>
              <a:rPr lang="es-MX" sz="1600" dirty="0">
                <a:solidFill>
                  <a:srgbClr val="636466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Hoja de </a:t>
            </a:r>
            <a:r>
              <a:rPr lang="es-MX" sz="1600" dirty="0" smtClean="0">
                <a:solidFill>
                  <a:srgbClr val="636466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trabajo</a:t>
            </a:r>
            <a:r>
              <a:rPr lang="es-MX" dirty="0" smtClean="0">
                <a:solidFill>
                  <a:srgbClr val="636466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/>
            </a:r>
            <a:br>
              <a:rPr lang="es-MX" dirty="0" smtClean="0">
                <a:solidFill>
                  <a:srgbClr val="636466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</a:br>
            <a:r>
              <a:rPr lang="en-US" sz="2000" b="1" dirty="0">
                <a:latin typeface="Verdana"/>
                <a:cs typeface="Verdana"/>
              </a:rPr>
              <a:t>Vocabulario </a:t>
            </a:r>
            <a:r>
              <a:rPr lang="en-US" sz="2000" b="1">
                <a:latin typeface="Verdana"/>
                <a:cs typeface="Verdana"/>
              </a:rPr>
              <a:t>para </a:t>
            </a:r>
            <a:r>
              <a:rPr lang="en-US" sz="2000" b="1" smtClean="0">
                <a:latin typeface="Verdana"/>
                <a:cs typeface="Verdana"/>
              </a:rPr>
              <a:t>un </a:t>
            </a:r>
            <a:r>
              <a:rPr lang="en-US" sz="2000" b="1" dirty="0">
                <a:latin typeface="Verdana"/>
                <a:cs typeface="Verdana"/>
              </a:rPr>
              <a:t>viaje</a:t>
            </a:r>
            <a:endParaRPr lang="en-US" altLang="en-US" sz="2000" b="1" dirty="0">
              <a:cs typeface="Calibri"/>
            </a:endParaRPr>
          </a:p>
          <a:p>
            <a:pPr marL="237490">
              <a:lnSpc>
                <a:spcPct val="150000"/>
              </a:lnSpc>
              <a:spcAft>
                <a:spcPts val="0"/>
              </a:spcAft>
            </a:pPr>
            <a:endParaRPr lang="en-US" altLang="en-US" sz="2000" b="1" dirty="0">
              <a:cs typeface="Calibri"/>
            </a:endParaRPr>
          </a:p>
          <a:p>
            <a:pPr marL="237490">
              <a:lnSpc>
                <a:spcPts val="2165"/>
              </a:lnSpc>
              <a:spcAft>
                <a:spcPts val="0"/>
              </a:spcAft>
            </a:pPr>
            <a:endParaRPr lang="es-MX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7737210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101</Words>
  <Application>Microsoft Office PowerPoint</Application>
  <PresentationFormat>Presentación en pantalla (4:3)</PresentationFormat>
  <Paragraphs>36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Verdana</vt:lpstr>
      <vt:lpstr>Diseño personalizado</vt:lpstr>
      <vt:lpstr>Presentación de PowerPoint</vt:lpstr>
      <vt:lpstr>Presentación de PowerPoint</vt:lpstr>
    </vt:vector>
  </TitlesOfParts>
  <Company>Oxford University Press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2: Why use mathematical reasoning in the classroom</dc:title>
  <dc:creator>REVERCHON, Nathalie</dc:creator>
  <cp:lastModifiedBy>Gasca Guzmán, Adriana</cp:lastModifiedBy>
  <cp:revision>58</cp:revision>
  <dcterms:created xsi:type="dcterms:W3CDTF">2014-02-04T11:24:17Z</dcterms:created>
  <dcterms:modified xsi:type="dcterms:W3CDTF">2017-05-12T15:37:29Z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-1812893864</vt:i4>
  </property>
  <property fmtid="{D5CDD505-2E9C-101B-9397-08002B2CF9AE}" pid="3" name="_NewReviewCycle">
    <vt:lpwstr/>
  </property>
  <property fmtid="{D5CDD505-2E9C-101B-9397-08002B2CF9AE}" pid="4" name="_EmailSubject">
    <vt:lpwstr>Query: OIPC Batch 1 Handover</vt:lpwstr>
  </property>
  <property fmtid="{D5CDD505-2E9C-101B-9397-08002B2CF9AE}" pid="5" name="_AuthorEmail">
    <vt:lpwstr>mara.singer@oup.com</vt:lpwstr>
  </property>
  <property fmtid="{D5CDD505-2E9C-101B-9397-08002B2CF9AE}" pid="6" name="_AuthorEmailDisplayName">
    <vt:lpwstr>SINGER, Mara</vt:lpwstr>
  </property>
</Properties>
</file>